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7" r:id="rId4"/>
    <p:sldId id="278" r:id="rId5"/>
    <p:sldId id="279" r:id="rId6"/>
    <p:sldId id="283" r:id="rId7"/>
    <p:sldId id="285" r:id="rId8"/>
    <p:sldId id="284" r:id="rId9"/>
    <p:sldId id="257" r:id="rId10"/>
    <p:sldId id="261" r:id="rId11"/>
    <p:sldId id="262" r:id="rId12"/>
    <p:sldId id="271" r:id="rId13"/>
    <p:sldId id="272" r:id="rId14"/>
    <p:sldId id="273" r:id="rId15"/>
    <p:sldId id="258" r:id="rId16"/>
    <p:sldId id="263" r:id="rId17"/>
    <p:sldId id="264" r:id="rId18"/>
    <p:sldId id="282" r:id="rId19"/>
    <p:sldId id="259" r:id="rId20"/>
    <p:sldId id="265" r:id="rId21"/>
    <p:sldId id="266" r:id="rId22"/>
    <p:sldId id="269" r:id="rId23"/>
    <p:sldId id="270" r:id="rId24"/>
    <p:sldId id="260" r:id="rId25"/>
    <p:sldId id="267" r:id="rId26"/>
    <p:sldId id="275" r:id="rId27"/>
    <p:sldId id="286" r:id="rId28"/>
    <p:sldId id="280" r:id="rId29"/>
    <p:sldId id="26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811F6-3829-463B-934D-11DB23A942B1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5FB072-EF2D-4E92-9BD7-82A1278AF50A}">
      <dgm:prSet/>
      <dgm:spPr/>
      <dgm:t>
        <a:bodyPr/>
        <a:lstStyle/>
        <a:p>
          <a:pPr rtl="0"/>
          <a:r>
            <a:rPr lang="bn-BD" dirty="0" smtClean="0"/>
            <a:t>ভিটামিন কাকে বলে বলতে পারবে ।</a:t>
          </a:r>
          <a:endParaRPr lang="en-US" dirty="0"/>
        </a:p>
      </dgm:t>
    </dgm:pt>
    <dgm:pt modelId="{EBAD4D5E-081D-4177-AA60-5690F5FB113B}" type="parTrans" cxnId="{176873ED-2077-4C9F-9E18-49A95CDEF090}">
      <dgm:prSet/>
      <dgm:spPr/>
      <dgm:t>
        <a:bodyPr/>
        <a:lstStyle/>
        <a:p>
          <a:endParaRPr lang="en-US"/>
        </a:p>
      </dgm:t>
    </dgm:pt>
    <dgm:pt modelId="{34EA98C5-66B5-4197-8DDE-66A135D6E9B7}" type="sibTrans" cxnId="{176873ED-2077-4C9F-9E18-49A95CDEF090}">
      <dgm:prSet/>
      <dgm:spPr/>
      <dgm:t>
        <a:bodyPr/>
        <a:lstStyle/>
        <a:p>
          <a:endParaRPr lang="en-US"/>
        </a:p>
      </dgm:t>
    </dgm:pt>
    <dgm:pt modelId="{1FF6CCD9-E285-4D52-9E75-A4F20703D7C5}">
      <dgm:prSet/>
      <dgm:spPr/>
      <dgm:t>
        <a:bodyPr/>
        <a:lstStyle/>
        <a:p>
          <a:pPr rtl="0"/>
          <a:r>
            <a:rPr lang="bn-BD" dirty="0" smtClean="0"/>
            <a:t>বিভিন্ন ধরনের ভিটামিনের  উৎস বলতে পারবে । </a:t>
          </a:r>
          <a:endParaRPr lang="en-US" dirty="0"/>
        </a:p>
      </dgm:t>
    </dgm:pt>
    <dgm:pt modelId="{ADC6B7AE-CD71-4B6A-B0BD-FC6014C4F488}" type="parTrans" cxnId="{E26634E5-5D16-45AA-AD45-47CBE1629A3E}">
      <dgm:prSet/>
      <dgm:spPr/>
      <dgm:t>
        <a:bodyPr/>
        <a:lstStyle/>
        <a:p>
          <a:endParaRPr lang="en-US"/>
        </a:p>
      </dgm:t>
    </dgm:pt>
    <dgm:pt modelId="{3FD08117-61BB-4A59-B1C0-EDF8D5262796}" type="sibTrans" cxnId="{E26634E5-5D16-45AA-AD45-47CBE1629A3E}">
      <dgm:prSet/>
      <dgm:spPr/>
      <dgm:t>
        <a:bodyPr/>
        <a:lstStyle/>
        <a:p>
          <a:endParaRPr lang="en-US"/>
        </a:p>
      </dgm:t>
    </dgm:pt>
    <dgm:pt modelId="{27B1EFB8-CF2E-4259-88AC-0186EFBD51A8}">
      <dgm:prSet/>
      <dgm:spPr/>
      <dgm:t>
        <a:bodyPr/>
        <a:lstStyle/>
        <a:p>
          <a:pPr rtl="0"/>
          <a:r>
            <a:rPr lang="bn-BD" dirty="0" smtClean="0"/>
            <a:t>ভিটামিনের কাজ ও অভাবজনিত রোগ ব্যাখ্যা  করতে পারবে । </a:t>
          </a:r>
          <a:endParaRPr lang="en-US" dirty="0"/>
        </a:p>
      </dgm:t>
    </dgm:pt>
    <dgm:pt modelId="{7274BAF8-3D28-462F-8F1C-15266063641E}" type="parTrans" cxnId="{81559694-43D2-49FD-808C-79174DB69850}">
      <dgm:prSet/>
      <dgm:spPr/>
      <dgm:t>
        <a:bodyPr/>
        <a:lstStyle/>
        <a:p>
          <a:endParaRPr lang="en-US"/>
        </a:p>
      </dgm:t>
    </dgm:pt>
    <dgm:pt modelId="{0208CE27-318F-4C80-9804-FEE88DD25AB8}" type="sibTrans" cxnId="{81559694-43D2-49FD-808C-79174DB69850}">
      <dgm:prSet/>
      <dgm:spPr/>
      <dgm:t>
        <a:bodyPr/>
        <a:lstStyle/>
        <a:p>
          <a:endParaRPr lang="en-US"/>
        </a:p>
      </dgm:t>
    </dgm:pt>
    <dgm:pt modelId="{8F32122F-EB33-4D19-A607-2438623229F4}" type="pres">
      <dgm:prSet presAssocID="{D2B811F6-3829-463B-934D-11DB23A942B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794507-9713-4F3A-A5C2-20FA5B08AEC8}" type="pres">
      <dgm:prSet presAssocID="{185FB072-EF2D-4E92-9BD7-82A1278AF50A}" presName="comp" presStyleCnt="0"/>
      <dgm:spPr/>
    </dgm:pt>
    <dgm:pt modelId="{197DB76C-6AD8-4BF7-95D2-BD105FB8EC2E}" type="pres">
      <dgm:prSet presAssocID="{185FB072-EF2D-4E92-9BD7-82A1278AF50A}" presName="box" presStyleLbl="node1" presStyleIdx="0" presStyleCnt="3"/>
      <dgm:spPr/>
      <dgm:t>
        <a:bodyPr/>
        <a:lstStyle/>
        <a:p>
          <a:endParaRPr lang="en-US"/>
        </a:p>
      </dgm:t>
    </dgm:pt>
    <dgm:pt modelId="{8E1998C5-DD01-418D-8240-738FA9830E1A}" type="pres">
      <dgm:prSet presAssocID="{185FB072-EF2D-4E92-9BD7-82A1278AF50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F2D93E5-4B3C-46EC-8369-546A967F94F1}" type="pres">
      <dgm:prSet presAssocID="{185FB072-EF2D-4E92-9BD7-82A1278AF50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9C930-8F38-4CE9-B60F-5F97B3C7B2E6}" type="pres">
      <dgm:prSet presAssocID="{34EA98C5-66B5-4197-8DDE-66A135D6E9B7}" presName="spacer" presStyleCnt="0"/>
      <dgm:spPr/>
    </dgm:pt>
    <dgm:pt modelId="{B6E3D34A-C703-4D0F-AEE9-93D390BAAAC6}" type="pres">
      <dgm:prSet presAssocID="{1FF6CCD9-E285-4D52-9E75-A4F20703D7C5}" presName="comp" presStyleCnt="0"/>
      <dgm:spPr/>
    </dgm:pt>
    <dgm:pt modelId="{E62F03A9-24FA-41B2-96F7-D91C4EFC43B4}" type="pres">
      <dgm:prSet presAssocID="{1FF6CCD9-E285-4D52-9E75-A4F20703D7C5}" presName="box" presStyleLbl="node1" presStyleIdx="1" presStyleCnt="3"/>
      <dgm:spPr/>
      <dgm:t>
        <a:bodyPr/>
        <a:lstStyle/>
        <a:p>
          <a:endParaRPr lang="en-US"/>
        </a:p>
      </dgm:t>
    </dgm:pt>
    <dgm:pt modelId="{9D2A1D22-CAFE-47FD-A530-5E7EC2B9EB68}" type="pres">
      <dgm:prSet presAssocID="{1FF6CCD9-E285-4D52-9E75-A4F20703D7C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8598195-67CA-4066-ACD1-B8D34F1DBF96}" type="pres">
      <dgm:prSet presAssocID="{1FF6CCD9-E285-4D52-9E75-A4F20703D7C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E456D-D074-475E-89C4-29F733B64651}" type="pres">
      <dgm:prSet presAssocID="{3FD08117-61BB-4A59-B1C0-EDF8D5262796}" presName="spacer" presStyleCnt="0"/>
      <dgm:spPr/>
    </dgm:pt>
    <dgm:pt modelId="{159B2CBE-2B58-4D78-ACCB-7A7955BB2B47}" type="pres">
      <dgm:prSet presAssocID="{27B1EFB8-CF2E-4259-88AC-0186EFBD51A8}" presName="comp" presStyleCnt="0"/>
      <dgm:spPr/>
    </dgm:pt>
    <dgm:pt modelId="{E02F957B-EAF2-40AB-B5AB-D914A2EE1634}" type="pres">
      <dgm:prSet presAssocID="{27B1EFB8-CF2E-4259-88AC-0186EFBD51A8}" presName="box" presStyleLbl="node1" presStyleIdx="2" presStyleCnt="3"/>
      <dgm:spPr/>
      <dgm:t>
        <a:bodyPr/>
        <a:lstStyle/>
        <a:p>
          <a:endParaRPr lang="en-US"/>
        </a:p>
      </dgm:t>
    </dgm:pt>
    <dgm:pt modelId="{7A36F993-3402-4F87-9DCD-7C314C809ABB}" type="pres">
      <dgm:prSet presAssocID="{27B1EFB8-CF2E-4259-88AC-0186EFBD51A8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86D24225-83E3-471A-B7D1-FAC4D2A9AD4D}" type="pres">
      <dgm:prSet presAssocID="{27B1EFB8-CF2E-4259-88AC-0186EFBD51A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6553F2-DAF3-4DAE-ADE4-8B88BABBC89B}" type="presOf" srcId="{185FB072-EF2D-4E92-9BD7-82A1278AF50A}" destId="{9F2D93E5-4B3C-46EC-8369-546A967F94F1}" srcOrd="1" destOrd="0" presId="urn:microsoft.com/office/officeart/2005/8/layout/vList4"/>
    <dgm:cxn modelId="{74928892-02DF-4140-A521-5FF5D612F838}" type="presOf" srcId="{185FB072-EF2D-4E92-9BD7-82A1278AF50A}" destId="{197DB76C-6AD8-4BF7-95D2-BD105FB8EC2E}" srcOrd="0" destOrd="0" presId="urn:microsoft.com/office/officeart/2005/8/layout/vList4"/>
    <dgm:cxn modelId="{41D65001-1131-4BCC-BB69-CBAFFEF6D6CC}" type="presOf" srcId="{27B1EFB8-CF2E-4259-88AC-0186EFBD51A8}" destId="{86D24225-83E3-471A-B7D1-FAC4D2A9AD4D}" srcOrd="1" destOrd="0" presId="urn:microsoft.com/office/officeart/2005/8/layout/vList4"/>
    <dgm:cxn modelId="{E26634E5-5D16-45AA-AD45-47CBE1629A3E}" srcId="{D2B811F6-3829-463B-934D-11DB23A942B1}" destId="{1FF6CCD9-E285-4D52-9E75-A4F20703D7C5}" srcOrd="1" destOrd="0" parTransId="{ADC6B7AE-CD71-4B6A-B0BD-FC6014C4F488}" sibTransId="{3FD08117-61BB-4A59-B1C0-EDF8D5262796}"/>
    <dgm:cxn modelId="{81559694-43D2-49FD-808C-79174DB69850}" srcId="{D2B811F6-3829-463B-934D-11DB23A942B1}" destId="{27B1EFB8-CF2E-4259-88AC-0186EFBD51A8}" srcOrd="2" destOrd="0" parTransId="{7274BAF8-3D28-462F-8F1C-15266063641E}" sibTransId="{0208CE27-318F-4C80-9804-FEE88DD25AB8}"/>
    <dgm:cxn modelId="{3B16968E-5F8B-41DB-8C86-0296DBCBE746}" type="presOf" srcId="{27B1EFB8-CF2E-4259-88AC-0186EFBD51A8}" destId="{E02F957B-EAF2-40AB-B5AB-D914A2EE1634}" srcOrd="0" destOrd="0" presId="urn:microsoft.com/office/officeart/2005/8/layout/vList4"/>
    <dgm:cxn modelId="{176873ED-2077-4C9F-9E18-49A95CDEF090}" srcId="{D2B811F6-3829-463B-934D-11DB23A942B1}" destId="{185FB072-EF2D-4E92-9BD7-82A1278AF50A}" srcOrd="0" destOrd="0" parTransId="{EBAD4D5E-081D-4177-AA60-5690F5FB113B}" sibTransId="{34EA98C5-66B5-4197-8DDE-66A135D6E9B7}"/>
    <dgm:cxn modelId="{AF28E17E-71FF-48D3-B208-794F0875C833}" type="presOf" srcId="{D2B811F6-3829-463B-934D-11DB23A942B1}" destId="{8F32122F-EB33-4D19-A607-2438623229F4}" srcOrd="0" destOrd="0" presId="urn:microsoft.com/office/officeart/2005/8/layout/vList4"/>
    <dgm:cxn modelId="{E856EBD8-02A0-44C7-A595-28C94FAA9CBB}" type="presOf" srcId="{1FF6CCD9-E285-4D52-9E75-A4F20703D7C5}" destId="{E62F03A9-24FA-41B2-96F7-D91C4EFC43B4}" srcOrd="0" destOrd="0" presId="urn:microsoft.com/office/officeart/2005/8/layout/vList4"/>
    <dgm:cxn modelId="{03F6D99F-CDA4-45BC-9DC8-BA58ABB44C27}" type="presOf" srcId="{1FF6CCD9-E285-4D52-9E75-A4F20703D7C5}" destId="{18598195-67CA-4066-ACD1-B8D34F1DBF96}" srcOrd="1" destOrd="0" presId="urn:microsoft.com/office/officeart/2005/8/layout/vList4"/>
    <dgm:cxn modelId="{F64A595D-0976-43D8-9C42-75E9FEA8666B}" type="presParOf" srcId="{8F32122F-EB33-4D19-A607-2438623229F4}" destId="{5C794507-9713-4F3A-A5C2-20FA5B08AEC8}" srcOrd="0" destOrd="0" presId="urn:microsoft.com/office/officeart/2005/8/layout/vList4"/>
    <dgm:cxn modelId="{F133A1B9-01A3-4EF8-BBB1-8530FCC89CD9}" type="presParOf" srcId="{5C794507-9713-4F3A-A5C2-20FA5B08AEC8}" destId="{197DB76C-6AD8-4BF7-95D2-BD105FB8EC2E}" srcOrd="0" destOrd="0" presId="urn:microsoft.com/office/officeart/2005/8/layout/vList4"/>
    <dgm:cxn modelId="{10A51D27-89DD-476A-8043-3C4FE4258AD2}" type="presParOf" srcId="{5C794507-9713-4F3A-A5C2-20FA5B08AEC8}" destId="{8E1998C5-DD01-418D-8240-738FA9830E1A}" srcOrd="1" destOrd="0" presId="urn:microsoft.com/office/officeart/2005/8/layout/vList4"/>
    <dgm:cxn modelId="{C36D6BBE-520D-4281-A284-C33275B58958}" type="presParOf" srcId="{5C794507-9713-4F3A-A5C2-20FA5B08AEC8}" destId="{9F2D93E5-4B3C-46EC-8369-546A967F94F1}" srcOrd="2" destOrd="0" presId="urn:microsoft.com/office/officeart/2005/8/layout/vList4"/>
    <dgm:cxn modelId="{6DA7FE11-A7F4-4D3D-9B1F-CCAC534DBE9C}" type="presParOf" srcId="{8F32122F-EB33-4D19-A607-2438623229F4}" destId="{DBB9C930-8F38-4CE9-B60F-5F97B3C7B2E6}" srcOrd="1" destOrd="0" presId="urn:microsoft.com/office/officeart/2005/8/layout/vList4"/>
    <dgm:cxn modelId="{2F2D6FCE-6BB0-48EB-81F5-79B0AE558ADA}" type="presParOf" srcId="{8F32122F-EB33-4D19-A607-2438623229F4}" destId="{B6E3D34A-C703-4D0F-AEE9-93D390BAAAC6}" srcOrd="2" destOrd="0" presId="urn:microsoft.com/office/officeart/2005/8/layout/vList4"/>
    <dgm:cxn modelId="{D7FA820F-9D8D-44AB-897C-AEF06DA27F5E}" type="presParOf" srcId="{B6E3D34A-C703-4D0F-AEE9-93D390BAAAC6}" destId="{E62F03A9-24FA-41B2-96F7-D91C4EFC43B4}" srcOrd="0" destOrd="0" presId="urn:microsoft.com/office/officeart/2005/8/layout/vList4"/>
    <dgm:cxn modelId="{08C469AF-8B49-4532-B7FE-6319E8F40A13}" type="presParOf" srcId="{B6E3D34A-C703-4D0F-AEE9-93D390BAAAC6}" destId="{9D2A1D22-CAFE-47FD-A530-5E7EC2B9EB68}" srcOrd="1" destOrd="0" presId="urn:microsoft.com/office/officeart/2005/8/layout/vList4"/>
    <dgm:cxn modelId="{470C383E-B9D7-4EBA-BEE5-80A8F6285DFA}" type="presParOf" srcId="{B6E3D34A-C703-4D0F-AEE9-93D390BAAAC6}" destId="{18598195-67CA-4066-ACD1-B8D34F1DBF96}" srcOrd="2" destOrd="0" presId="urn:microsoft.com/office/officeart/2005/8/layout/vList4"/>
    <dgm:cxn modelId="{05273B58-14B0-4AEF-984D-01AE759F0EEA}" type="presParOf" srcId="{8F32122F-EB33-4D19-A607-2438623229F4}" destId="{4C3E456D-D074-475E-89C4-29F733B64651}" srcOrd="3" destOrd="0" presId="urn:microsoft.com/office/officeart/2005/8/layout/vList4"/>
    <dgm:cxn modelId="{10555B83-69D3-4E69-AE25-CC4F14DBDCB3}" type="presParOf" srcId="{8F32122F-EB33-4D19-A607-2438623229F4}" destId="{159B2CBE-2B58-4D78-ACCB-7A7955BB2B47}" srcOrd="4" destOrd="0" presId="urn:microsoft.com/office/officeart/2005/8/layout/vList4"/>
    <dgm:cxn modelId="{1C3A1C60-8787-499D-875D-B2C9941FDBF1}" type="presParOf" srcId="{159B2CBE-2B58-4D78-ACCB-7A7955BB2B47}" destId="{E02F957B-EAF2-40AB-B5AB-D914A2EE1634}" srcOrd="0" destOrd="0" presId="urn:microsoft.com/office/officeart/2005/8/layout/vList4"/>
    <dgm:cxn modelId="{6BC75326-C6F2-4D60-8903-267A0A16C07D}" type="presParOf" srcId="{159B2CBE-2B58-4D78-ACCB-7A7955BB2B47}" destId="{7A36F993-3402-4F87-9DCD-7C314C809ABB}" srcOrd="1" destOrd="0" presId="urn:microsoft.com/office/officeart/2005/8/layout/vList4"/>
    <dgm:cxn modelId="{0E8620F5-C460-44D7-B34A-7061ECA92094}" type="presParOf" srcId="{159B2CBE-2B58-4D78-ACCB-7A7955BB2B47}" destId="{86D24225-83E3-471A-B7D1-FAC4D2A9AD4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DB76C-6AD8-4BF7-95D2-BD105FB8EC2E}">
      <dsp:nvSpPr>
        <dsp:cNvPr id="0" name=""/>
        <dsp:cNvSpPr/>
      </dsp:nvSpPr>
      <dsp:spPr>
        <a:xfrm>
          <a:off x="0" y="0"/>
          <a:ext cx="8229600" cy="15478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/>
            <a:t>ভিটামিন কাকে বলে বলতে পারবে ।</a:t>
          </a:r>
          <a:endParaRPr lang="en-US" sz="4200" kern="1200" dirty="0"/>
        </a:p>
      </dsp:txBody>
      <dsp:txXfrm>
        <a:off x="1800701" y="0"/>
        <a:ext cx="6428898" cy="1547812"/>
      </dsp:txXfrm>
    </dsp:sp>
    <dsp:sp modelId="{8E1998C5-DD01-418D-8240-738FA9830E1A}">
      <dsp:nvSpPr>
        <dsp:cNvPr id="0" name=""/>
        <dsp:cNvSpPr/>
      </dsp:nvSpPr>
      <dsp:spPr>
        <a:xfrm>
          <a:off x="154781" y="154781"/>
          <a:ext cx="1645920" cy="12382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F03A9-24FA-41B2-96F7-D91C4EFC43B4}">
      <dsp:nvSpPr>
        <dsp:cNvPr id="0" name=""/>
        <dsp:cNvSpPr/>
      </dsp:nvSpPr>
      <dsp:spPr>
        <a:xfrm>
          <a:off x="0" y="1702593"/>
          <a:ext cx="8229600" cy="15478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/>
            <a:t>বিভিন্ন ধরনের ভিটামিনের  উৎস বলতে পারবে । </a:t>
          </a:r>
          <a:endParaRPr lang="en-US" sz="4200" kern="1200" dirty="0"/>
        </a:p>
      </dsp:txBody>
      <dsp:txXfrm>
        <a:off x="1800701" y="1702593"/>
        <a:ext cx="6428898" cy="1547812"/>
      </dsp:txXfrm>
    </dsp:sp>
    <dsp:sp modelId="{9D2A1D22-CAFE-47FD-A530-5E7EC2B9EB68}">
      <dsp:nvSpPr>
        <dsp:cNvPr id="0" name=""/>
        <dsp:cNvSpPr/>
      </dsp:nvSpPr>
      <dsp:spPr>
        <a:xfrm>
          <a:off x="154781" y="1857374"/>
          <a:ext cx="1645920" cy="12382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F957B-EAF2-40AB-B5AB-D914A2EE1634}">
      <dsp:nvSpPr>
        <dsp:cNvPr id="0" name=""/>
        <dsp:cNvSpPr/>
      </dsp:nvSpPr>
      <dsp:spPr>
        <a:xfrm>
          <a:off x="0" y="3405187"/>
          <a:ext cx="8229600" cy="15478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/>
            <a:t>ভিটামিনের কাজ ও অভাবজনিত রোগ ব্যাখ্যা  করতে পারবে । </a:t>
          </a:r>
          <a:endParaRPr lang="en-US" sz="4200" kern="1200" dirty="0"/>
        </a:p>
      </dsp:txBody>
      <dsp:txXfrm>
        <a:off x="1800701" y="3405187"/>
        <a:ext cx="6428898" cy="1547812"/>
      </dsp:txXfrm>
    </dsp:sp>
    <dsp:sp modelId="{7A36F993-3402-4F87-9DCD-7C314C809ABB}">
      <dsp:nvSpPr>
        <dsp:cNvPr id="0" name=""/>
        <dsp:cNvSpPr/>
      </dsp:nvSpPr>
      <dsp:spPr>
        <a:xfrm>
          <a:off x="154781" y="3559968"/>
          <a:ext cx="1645920" cy="12382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FD-73D9-4165-9406-3E518A651B6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D7C-11DF-4024-9319-F0070864F7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FD-73D9-4165-9406-3E518A651B6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D7C-11DF-4024-9319-F0070864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FD-73D9-4165-9406-3E518A651B6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D7C-11DF-4024-9319-F0070864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FD-73D9-4165-9406-3E518A651B6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D7C-11DF-4024-9319-F0070864F7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FD-73D9-4165-9406-3E518A651B6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D7C-11DF-4024-9319-F0070864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FD-73D9-4165-9406-3E518A651B6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D7C-11DF-4024-9319-F0070864F7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FD-73D9-4165-9406-3E518A651B6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D7C-11DF-4024-9319-F0070864F7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FD-73D9-4165-9406-3E518A651B6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D7C-11DF-4024-9319-F0070864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FD-73D9-4165-9406-3E518A651B6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D7C-11DF-4024-9319-F0070864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FD-73D9-4165-9406-3E518A651B6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D7C-11DF-4024-9319-F0070864F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A0FD-73D9-4165-9406-3E518A651B6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DD7C-11DF-4024-9319-F0070864F7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68A0FD-73D9-4165-9406-3E518A651B6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2FDD7C-11DF-4024-9319-F0070864F7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14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3.jpeg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5.jpeg"/><Relationship Id="rId7" Type="http://schemas.openxmlformats.org/officeDocument/2006/relationships/image" Target="../media/image78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&#2439;&#2478;&#2503;&#2439;&#2482;&#2435;tanvir3233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12.jpeg"/><Relationship Id="rId7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9.jpeg"/><Relationship Id="rId9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P\SHAREit\Pictures\khadho\amis\sorkora\blood\agniogiri\dori\ovibason\vitamin\vitamin-a\tumblr_lxksd45ny01qljzgno1_500.gif~c2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228600"/>
            <a:ext cx="4572000" cy="838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" pitchFamily="2" charset="0"/>
                <a:cs typeface="Nikosh" pitchFamily="2" charset="0"/>
              </a:rPr>
              <a:t>আজকের ক্লাসে স্বাগতম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39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P\SHAREit\Pictures\khadho\amis\sorkora\blood\agniogiri\dori\ovibason\vitamin\vitamin-a\New folder\di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5" y="1600200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P\SHAREit\Pictures\khadho\amis\sorkora\blood\agniogiri\dori\ovibason\vitamin\vitamin-a\New folder\t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58" y="1624781"/>
            <a:ext cx="26289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P\SHAREit\Pictures\khadho\amis\sorkora\blood\agniogiri\dori\ovibason\vitamin\vitamin-a\New folder\rok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4288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P\SHAREit\Pictures\khadho\amis\sorkora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5" y="4235705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CP\SHAREit\Pictures\khadho\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71" y="4406925"/>
            <a:ext cx="2454377" cy="14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CP\SHAREit\Pictures\khadho\amis\sorkora\blood\agniogiri\dori\ovibason\vitamin\vitamin-a\New folder\kkhudh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7" y="4406925"/>
            <a:ext cx="1752600" cy="139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304800"/>
            <a:ext cx="51816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এ – এর  কাজ  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312" y="3543300"/>
            <a:ext cx="25146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দৃষ্টিশক্তি স্বাভাবিক রাখা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7658" y="3543300"/>
            <a:ext cx="2512142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ত্বক সুস্থ রাখা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9334" y="3506428"/>
            <a:ext cx="2657475" cy="53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রক্তের স্বাভাবিক অবস্থা বজায় রাখা 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940374"/>
            <a:ext cx="3355258" cy="582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দেহকে রোগের হাত থেকে রক্ষা করে </a:t>
            </a:r>
            <a:endParaRPr lang="en-US" sz="2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4471" y="6013348"/>
            <a:ext cx="2553929" cy="4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দেহের বৃদ্ধিতে সহায়তা করে </a:t>
            </a:r>
            <a:endParaRPr lang="en-US" sz="2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6013348"/>
            <a:ext cx="2276475" cy="4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ক্ষুধার উদ্রেক করা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89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52400"/>
            <a:ext cx="60960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এ  এর  অভাব জনিত রোগ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7" descr="C:\Users\ACP\SHAREit\Pictures\khadho\amis\sorkora\r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005"/>
          <a:stretch/>
        </p:blipFill>
        <p:spPr bwMode="auto">
          <a:xfrm>
            <a:off x="914400" y="1354394"/>
            <a:ext cx="3125448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CP\SHAREit\Pictures\khadho\amis\sorkora\blood\agniogiri\dori\ovibason\vitamin\vitamin-a\si\d\sor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1371600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P\SHAREit\Pictures\khadho\amis\sorkora\blood\agniogiri\dori\ovibason\vitamin\vitamin-a\si\d\kas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3125448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3200400"/>
            <a:ext cx="2743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রাতকানা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5412" y="3200400"/>
            <a:ext cx="23383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সর্দি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6096000"/>
            <a:ext cx="2209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কাশি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ACP\SHAREit\Pictures\khadho\amis\sorkora\blood\agniogiri\dori\ovibason\vitamin\vitamin-a\Eye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01" y="4114800"/>
            <a:ext cx="289083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34907" y="6096000"/>
            <a:ext cx="274320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জেরপথালমিয়া </a:t>
            </a:r>
          </a:p>
        </p:txBody>
      </p:sp>
    </p:spTree>
    <p:extLst>
      <p:ext uri="{BB962C8B-B14F-4D97-AF65-F5344CB8AC3E}">
        <p14:creationId xmlns:p14="http://schemas.microsoft.com/office/powerpoint/2010/main" val="4861721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2400"/>
            <a:ext cx="50292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বি  জাতীয় খাদ্য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ACP\SHAREit\Pictures\khadho\amis\sorkora\blood\agniogiri\dori\ovibason\vitamin\vitamin-a\d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95400"/>
            <a:ext cx="2133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P\SHAREit\Pictures\khadho\amis\sorkora\blood\agniogiri\dori\ovibason\vitamin\vitamin-a\kol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P\SHAREit\Pictures\khadho\amis\sorkora\blood\agniogiri\dori\ovibason\vitamin\vitamin-a\m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1905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P\SHAREit\Pictures\khadho\amis\sorkora\blood\agniogiri\dori\ovibason\vitamin\vitamin-a\si\d\dud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20097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CP\SHAREit\Pictures\khadho\amis\sorkora\blood\agniogiri\dori\ovibason\vitamin\vitamin-a\go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7" y="3733800"/>
            <a:ext cx="2187064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CP\SHAREit\Pictures\khadho\amis\sorkora\blood\agniogiri\dori\ovibason\vitamin\vitamin-a\c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799"/>
            <a:ext cx="20764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CP\SHAREit\Pictures\khadho\amis\sorkora\blood\agniogiri\dori\ovibason\vitamin\vitamin-a\bada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84" y="3733801"/>
            <a:ext cx="1843087" cy="126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CP\SHAREit\Pictures\khadho\amis\sorkora\blood\agniogiri\dori\ovibason\vitamin\vitamin-a\shi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74" y="3733800"/>
            <a:ext cx="1821426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55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52400"/>
            <a:ext cx="52578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বি জাতীয় খাদ্যের কাজ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ACP\SHAREit\Pictures\khadho\amis\sorkora\blood\agniogiri\dori\ovibason\vitamin\vitamin-a\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1771"/>
            <a:ext cx="234315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P\SHAREit\Pictures\khadho\amis\sorkora\blood\agniogiri\dori\ovibason\vitamin\vitamin-a\hrtG3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141770"/>
            <a:ext cx="2794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P\SHAREit\Pictures\khadho\amis\sorkora\blood\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56" y="1228724"/>
            <a:ext cx="19716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P\SHAREit\Pictures\khadho\amis\sorkora\blood\on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3" y="3733800"/>
            <a:ext cx="23907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CP\SHAREit\Pictures\khadho\amis\sorkora\blood\whitece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37338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CP\SHAREit\Pictures\khadho\amis\sorkora\blood\agniogiri\dori\ovibason\vitamin\vitamin-a\New folder\shokt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767" y="3857625"/>
            <a:ext cx="25146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971800"/>
            <a:ext cx="234315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স্নায়ুতন্ত্রকে  সক্রিয়  রাখা </a:t>
            </a:r>
            <a:endParaRPr lang="en-US" sz="2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6900" y="2971800"/>
            <a:ext cx="260032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হৃদপিণ্ডের কাজ সম্পাদনে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8393" y="3009900"/>
            <a:ext cx="2514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লোহিত রক্ত কনিকা  উৎপাদনে 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993" y="5638800"/>
            <a:ext cx="503580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শ্বেতরক্তকণিকা ও অনুচক্রিকার সংখা বৃদ্ধিতে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5768" y="5638800"/>
            <a:ext cx="251459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শক্তি উৎপাদনে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515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2400"/>
            <a:ext cx="58674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বি অভাবজনিত রোগ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C:\Users\ACP\SHAREit\Pictures\khadho\amis\sorkora\blood\r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39" y="1143615"/>
            <a:ext cx="29718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32385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CP\SHAREit\Pictures\khadho\amis\sorkora\blood\agniogiri\dori\ovibason\vitamin\vitamin-a\ch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44924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P\SHAREit\Pictures\khadho\amis\sorkora\blood\agniogiri\dori\ovibason\vitamin\vitamin-a\kh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48" y="418777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P\SHAREit\Pictures\khadho\amis\sorkora\blood\agniogiri\dori\ovibason\vitamin\vitamin-a\g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65" y="4244923"/>
            <a:ext cx="24384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6469" y="3334365"/>
            <a:ext cx="274320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বেরিবেরি রোগ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6239" y="3572490"/>
            <a:ext cx="2716161" cy="466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রক্তস্বল্পতা দেখা দেয়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096000"/>
            <a:ext cx="271462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চোখ দিয়ে পানি পড়ে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2648" y="6096000"/>
            <a:ext cx="261937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খাবারে অরুচি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8065" y="6096000"/>
            <a:ext cx="272353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জিহ্বা ও ঠোটের কোনায় ঘা হয় । </a:t>
            </a:r>
            <a:endParaRPr lang="en-US" sz="2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96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P\SHAREit\Pictures\khadho\amis\sorkora\blood\agniogiri\dori\ovibason\vitamin\vitamin-a\si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90600"/>
            <a:ext cx="220980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P\SHAREit\Pictures\khadho\amis\sorkora\blood\agniogiri\dori\ovibason\vitamin\vitamin-a\si\am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63561"/>
            <a:ext cx="2227621" cy="144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P\SHAREit\Pictures\khadho\amis\sorkora\blood\agniogiri\dori\ovibason\vitamin\vitamin-a\si\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77080"/>
            <a:ext cx="2066925" cy="14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P\SHAREit\Pictures\khadho\amis\sorkora\blood\agniogiri\dori\ovibason\vitamin\vitamin-a\si\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957" y="963561"/>
            <a:ext cx="1843087" cy="14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CP\SHAREit\Pictures\khadho\amis\sorkora\blood\agniogiri\dori\ovibason\vitamin\vitamin-a\si\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5" y="3048000"/>
            <a:ext cx="20097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CP\SHAREit\Pictures\khadho\amis\sorkora\blood\agniogiri\dori\ovibason\vitamin\vitamin-a\si\leb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05" y="3086100"/>
            <a:ext cx="196691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CP\SHAREit\Pictures\khadho\amis\sorkora\blood\agniogiri\dori\ovibason\vitamin\vitamin-a\si\p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94855"/>
            <a:ext cx="1881187" cy="15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CP\SHAREit\Pictures\khadho\amis\sorkora\blood\agniogiri\dori\ovibason\vitamin\vitamin-a\si\badh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81350"/>
            <a:ext cx="1824037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CP\SHAREit\Pictures\khadho\amis\sorkora\blood\agniogiri\dori\ovibason\vitamin\vitamin-a\si\letus pat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0" y="5164700"/>
            <a:ext cx="180614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CP\SHAREit\Pictures\khadho\amis\sorkora\blood\agniogiri\dori\ovibason\vitamin\vitamin-a\tomet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6" y="5151795"/>
            <a:ext cx="1913296" cy="10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1530" y="152400"/>
            <a:ext cx="509407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– সি  যুক্ত  খাদ্য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72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P\SHAREit\Pictures\khadho\amis\sorkora\blood\agniogiri\dori\ovibason\vitamin\vitamin-a\New folder\d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" y="741108"/>
            <a:ext cx="2238375" cy="158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P\SHAREit\Pictures\khadho\amis\sorkora\blood\agniogiri\dori\ovibason\vitamin\vitamin-a\New folder\pe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826525"/>
            <a:ext cx="2133600" cy="141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P\SHAREit\Pictures\khadho\amis\sorkora\blood\agniogiri\dori\ovibason\vitamin\vitamin-a\New folder\cormor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16" y="2858729"/>
            <a:ext cx="2286000" cy="14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P\SHAREit\Pictures\khadho\amis\sorkora\blood\agniogiri\dori\ovibason\vitamin\vitamin-a\New folder\kontona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39" y="4889090"/>
            <a:ext cx="2286000" cy="9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CP\SHAREit\Pictures\khadho\amis\sorkora\blood\agniogiri\dori\ovibason\vitamin\vitamin-a\New folder\na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63" y="4923503"/>
            <a:ext cx="2485102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healing.jpeg"/>
          <p:cNvPicPr>
            <a:picLocks noChangeAspect="1"/>
          </p:cNvPicPr>
          <p:nvPr/>
        </p:nvPicPr>
        <p:blipFill>
          <a:blip r:embed="rId7"/>
          <a:srcRect t="15401" r="67807" b="20535"/>
          <a:stretch>
            <a:fillRect/>
          </a:stretch>
        </p:blipFill>
        <p:spPr>
          <a:xfrm>
            <a:off x="2002671" y="2858729"/>
            <a:ext cx="1896468" cy="14969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800" y="127819"/>
            <a:ext cx="5257800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সি-এর   কাজ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2671" y="2301977"/>
            <a:ext cx="4343400" cy="514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পেশি ও দাঁত মজবুত করে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1378" y="4355690"/>
            <a:ext cx="402907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ক্ষত নিরাময় ও চর্মরোগ রোধে সহায়তা করে । </a:t>
            </a:r>
            <a:endParaRPr lang="en-US" sz="2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9740" y="6096000"/>
            <a:ext cx="51636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কন্ঠনালি ও নাকের সংক্রমন প্রতিরোধ করে ।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501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24465"/>
            <a:ext cx="4953000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সি – এর অভাব জনিত রোগ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098" name="Picture 2" descr="C:\Users\ACP\SHAREit\Pictures\khadho\amis\sorkora\blood\agniogiri\dori\ovibason\vitamin\vitamin-a\si\d\harer go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16859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P\SHAREit\Pictures\khadho\amis\sorkora\blood\agniogiri\dori\ovibason\vitamin\vitamin-a\si\d\g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5621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P\SHAREit\Pictures\khadho\amis\sorkora\blood\agniogiri\dori\ovibason\vitamin\vitamin-a\si\d\kosko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0386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ACP\SHAREit\Pictures\khadho\amis\sorkora\skrv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74796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CP\SHAREit\Pictures\khadho\kko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52900"/>
            <a:ext cx="294768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3425" y="3276600"/>
            <a:ext cx="25479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স্কার্ভি 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রোগ হয়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425" y="3276600"/>
            <a:ext cx="269557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ত্বকে ঘা হলে শুকাতে চায়না </a:t>
            </a:r>
            <a:endParaRPr lang="en-US" sz="2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3200400"/>
            <a:ext cx="2209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হাড়ের গঠন শক্ত হতে পারেনা 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3425" y="5791200"/>
            <a:ext cx="269557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ত্বক খসখসে হয়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5791200"/>
            <a:ext cx="279528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হাড় দুর্বল ও ভঙ্গুর হয়ে যায় । </a:t>
            </a:r>
            <a:endParaRPr lang="en-US" sz="2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9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P\SHAREit\Pictures\khadho\amis\sorkora\blood\agniogiri\dori\ovibason\vitamin\vitamin-a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75271"/>
            <a:ext cx="24669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270090"/>
            <a:ext cx="86106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চিত্রদ্বয়ে উল্লেখিত ভিটামিন এর অভাব জনিত রোগ গুলির নাম লিখ ?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765687"/>
            <a:ext cx="5243514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BD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 কাজ 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ACP\SHAREit\Pictures\khadho\amis\sorkora\blood\agniogiri\dori\ovibason\vitamin\vitamin-a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2813"/>
            <a:ext cx="2228850" cy="20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P\SHAREit\Pictures\khadho\amis\sorkora\blood\agniogiri\dori\ovibason\vitamin\vitamin-a\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1812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CP\SHAREit\Pictures\khadho\amis\sorkora\blood\agniogiri\dori\ovibason\j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7094" r="19350"/>
          <a:stretch/>
        </p:blipFill>
        <p:spPr bwMode="auto">
          <a:xfrm>
            <a:off x="457200" y="304800"/>
            <a:ext cx="1917290" cy="12708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28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P\SHAREit\Pictures\khadho\amis\sorkora\blood\agniogiri\dori\ovibason\vitamin\vitamin-a\si\d\di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95400"/>
            <a:ext cx="1981199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P\SHAREit\Pictures\khadho\amis\sorkora\blood\agniogiri\dori\ovibason\vitamin\vitamin-a\si\d\m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69" y="1227650"/>
            <a:ext cx="1922129" cy="170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P\SHAREit\Pictures\khadho\amis\sorkora\blood\agniogiri\dori\ovibason\vitamin\vitamin-a\si\d\dud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53" y="1177413"/>
            <a:ext cx="18171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CP\SHAREit\Pictures\khadho\amis\sorkora\g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1" y="380539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CP\SHAREit\Pictures\khadho\amis\sorkora\imag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99" y="3770671"/>
            <a:ext cx="2276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CP\SHAREit\Pictures\khadho\amis\sorkora\c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335" y="3702767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CP\SHAREit\Pictures\khadho\amis\sorkora\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40" y="1260987"/>
            <a:ext cx="1999634" cy="167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228600"/>
            <a:ext cx="4707499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– ডি  যুক্ত খাদ্য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899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828800" y="433848"/>
            <a:ext cx="5105400" cy="8382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পরিচিতি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304800" y="1676400"/>
            <a:ext cx="4419600" cy="4724400"/>
          </a:xfrm>
          <a:prstGeom prst="can">
            <a:avLst>
              <a:gd name="adj" fmla="val 8982"/>
            </a:avLst>
          </a:prstGeom>
          <a:solidFill>
            <a:schemeClr val="accent3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    </a:t>
            </a:r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তহমিনা খাতুন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সহঃ শিক্ষক (কম্পিউটার )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আশেকপুর সি,পি উচ্চ বিদ্যালয়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শাজাহানপুর , বগুড়া ।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মোবাঃ০১৭৩৭৭২০৫৩৬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  <a:hlinkClick r:id="rId2"/>
              </a:rPr>
              <a:t>ইমেইলঃ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  <a:hlinkClick r:id="rId2"/>
              </a:rPr>
              <a:t>tanvir3233@gmail.com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5029200" y="1676400"/>
            <a:ext cx="3695700" cy="4724400"/>
          </a:xfrm>
          <a:prstGeom prst="cube">
            <a:avLst>
              <a:gd name="adj" fmla="val 7845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বিষয়ঃ সাধারন বিজ্ঞান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শ্রেনীঃঅষ্টম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অধ্যায়ঃত্রয়োদশ 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সময়ঃ ৪০ মিনিট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01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28600"/>
            <a:ext cx="5105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ভিটামিন- ডি এর কাজ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ACP\SHAREit\Pictures\khadho\amis\sorkora\blood\agniogiri\dori\ovibason\vitamin\vitamin-a\New folder\osthi katha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244316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CP\SHAREit\Pictures\khadho\amis\sorkora\blood\agniogiri\dori\ovibason\vitamin\vitamin-a\New folder\d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2" y="892893"/>
            <a:ext cx="2238375" cy="158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P\SHAREit\Pictures\khadho\amis\sorkora\blood\agniogiri\dori\ovibason\vitamin\vitamin-a\ontro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32" y="3383216"/>
            <a:ext cx="2162175" cy="20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P\SHAREit\Pictures\khadho\amis\sorkora\blood\agniogiri\dori\ovibason\vitamin\vitamin-a\rokto p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70926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0" y="2546555"/>
            <a:ext cx="529175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অস্থি ও দাঁতের কাঠামো গঠন করে ।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0352" y="5562600"/>
            <a:ext cx="263304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অন্ত্রে ক্যালসিয়াম শোষন বাড়ায় </a:t>
            </a:r>
            <a:endParaRPr lang="en-US" sz="2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562600"/>
            <a:ext cx="4343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রক্তপ্রবাহে ক্যালসিয়াম ও ফসফরাসের মাত্রা নিয়ন্ত্রন করে </a:t>
            </a:r>
            <a:endParaRPr lang="en-US" sz="2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1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4876800" cy="53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ভিটামিন- ডি অভাবজনিত রোগ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ACP\SHAREit\Pictures\khadho\amis\sorkora\blood\agniogiri\dori\ovibason\vitamin\vitamin-a\New folder\rick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429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P\SHAREit\Pictures\khadho\amis\sorkora\blood\agniogiri\dori\ovibason\vitamin\vitamin-a\New folder\ostiomalas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6"/>
          <a:stretch/>
        </p:blipFill>
        <p:spPr bwMode="auto">
          <a:xfrm>
            <a:off x="4800600" y="1371600"/>
            <a:ext cx="3733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4343400"/>
            <a:ext cx="2438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রিকেটস  রোগ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4343400"/>
            <a:ext cx="2590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অস্টিওম্যালেশিয়া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75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1226"/>
            <a:ext cx="5181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ই জাতীয় খাদ্য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2" name="Picture 2" descr="C:\Users\ACP\SHAREit\Pictures\khadho\amis\sorkora\blood\agniogiri\dori\ovibason\vitamin\vitamin-a\v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79" y="1295400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P\SHAREit\Pictures\khadho\amis\sorkora\blood\agniogiri\dori\ovibason\vitamin\vitamin-a\sos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22" y="1366837"/>
            <a:ext cx="2151421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CP\SHAREit\Pictures\khadho\amis\sorkora\kol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34" y="3756844"/>
            <a:ext cx="25146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CP\SHAREit\Pictures\khadho\amis\sorkora\blood\agniogiri\dori\ovibason\vitamin\vitamin-a\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58" y="3657600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18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P\SHAREit\Pictures\khadho\amis\sorkora\blood\agniogiri\dori\ovibason\vitamin\vitamin-a\k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93" y="1411236"/>
            <a:ext cx="3810001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26481" y="152400"/>
            <a:ext cx="4338638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ই এর কাজ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8194" y="4762500"/>
            <a:ext cx="5791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কোষ গঠনে সহায়তা করে ।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ACP\SHAREit\Pictures\khadho\amis\sorkora\blood\agniogiri\dori\ovibason\vitamin\vitamin-a\pra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6"/>
          <a:stretch/>
        </p:blipFill>
        <p:spPr bwMode="auto">
          <a:xfrm>
            <a:off x="914400" y="1411236"/>
            <a:ext cx="34781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14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P\SHAREit\Pictures\khadho\amis\sorkora\blood\agniogiri\dori\ovibason\vitamin\vitamin-a\si\d\sob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9812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P\SHAREit\Pictures\khadho\amis\sorkora\blood\agniogiri\dori\ovibason\vitamin\vitamin-a\pui s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799"/>
            <a:ext cx="21336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CP\SHAREit\Pictures\khadho\amis\sorkora\blood\agniogiri\dori\ovibason\vitamin\vitamin-a\si\letus p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19812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CP\SHAREit\Pictures\khadho\amis\sorkora\blood\agniogiri\dori\ovibason\vitamin\vitamin-a\si\p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81" y="1066800"/>
            <a:ext cx="2109020" cy="14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CP\SHAREit\Pictures\khadho\amis\sorkora\blood\agniogiri\dori\ovibason\vitamin\vitamin-a\si\bad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124200"/>
            <a:ext cx="2286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CP\SHAREit\Pictures\khadho\amis\sorkora\blood\dim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9925"/>
            <a:ext cx="1919287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CP\SHAREit\Pictures\khadho\amis\sorkora\kolij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20955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CP\SHAREit\Pictures\khadho\amis\sorkora\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4" y="3209925"/>
            <a:ext cx="1481137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228600"/>
            <a:ext cx="4901381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– কে যুক্ত খাদ্য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14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"/>
            <a:ext cx="61722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কে </a:t>
            </a:r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 কাজ </a:t>
            </a:r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 অভাবজনিত রোগ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C:\Users\ACP\SHAREit\Pictures\khadho\amis\sorkora\blood\agniogiri\dori\ovibason\vitamin\vitamin-a\jo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58530"/>
            <a:ext cx="4725628" cy="21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P\SHAREit\Pictures\khadho\amis\sorkora\blood\agniogiri\dori\ovibason\vitamin\vitamin-a\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67200"/>
            <a:ext cx="35052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3581400"/>
            <a:ext cx="5486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কে রক্ত জমাট বাঁধতে সাহায্য করে ।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5943600"/>
            <a:ext cx="790021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কের অভাব হলে অপারেশনের সময় রোগীর রক্তক্ষরন সহজে বন্ধ হয়না ।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43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P\SHAREit\Pictures\khadho\amis\sorkora\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9812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P\SHAREit\Pictures\khadho\amis\sorkora\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1905000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0" y="1981200"/>
            <a:ext cx="2667001" cy="201453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514600" y="581025"/>
            <a:ext cx="2828924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দলীয় কাজ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4" name="Picture 4" descr="C:\Users\ACP\SHAREit\Pictures\khadho\amis\sorkora\blood\agniogiri\dori\ovibason\do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4" y="228600"/>
            <a:ext cx="2962275" cy="1543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4397477"/>
            <a:ext cx="8369709" cy="144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উপরের চিত্র দ্বয়ের খাদ্য উপাদান আমাদের দেহে প্রয়োজনীয়তা আছে কি ? ব্যাখ্যা কর ।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64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8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2514600" y="304800"/>
            <a:ext cx="3429000" cy="685800"/>
          </a:xfrm>
          <a:prstGeom prst="bevel">
            <a:avLst>
              <a:gd name="adj" fmla="val 389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533400" y="1219200"/>
            <a:ext cx="5943600" cy="533400"/>
          </a:xfrm>
          <a:prstGeom prst="bevel">
            <a:avLst>
              <a:gd name="adj" fmla="val 420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সির অভাবে কোন রোগ হয় ?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1055" y="1905000"/>
            <a:ext cx="6858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1219200" y="1905000"/>
            <a:ext cx="1981200" cy="457200"/>
          </a:xfrm>
          <a:prstGeom prst="bevel">
            <a:avLst>
              <a:gd name="adj" fmla="val 282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স্কার্ভি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98722" y="1905000"/>
            <a:ext cx="4953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3962400" y="1929581"/>
            <a:ext cx="1828800" cy="457200"/>
          </a:xfrm>
          <a:prstGeom prst="bevel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বেরিবেরি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943600" y="1905000"/>
            <a:ext cx="7620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গ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Bevel 11"/>
          <p:cNvSpPr/>
          <p:nvPr/>
        </p:nvSpPr>
        <p:spPr>
          <a:xfrm>
            <a:off x="6858000" y="1905000"/>
            <a:ext cx="1828800" cy="457200"/>
          </a:xfrm>
          <a:prstGeom prst="bevel">
            <a:avLst>
              <a:gd name="adj" fmla="val 282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রাতকানা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Bevel 12"/>
          <p:cNvSpPr/>
          <p:nvPr/>
        </p:nvSpPr>
        <p:spPr>
          <a:xfrm>
            <a:off x="395748" y="2514600"/>
            <a:ext cx="5943600" cy="457200"/>
          </a:xfrm>
          <a:prstGeom prst="bevel">
            <a:avLst>
              <a:gd name="adj" fmla="val 40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ভিটামিনকে কয় ভাগে ভাগ করা যায় ?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1055" y="3200400"/>
            <a:ext cx="615745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1219200" y="3200400"/>
            <a:ext cx="1752600" cy="457200"/>
          </a:xfrm>
          <a:prstGeom prst="bevel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দুই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85344" y="3200400"/>
            <a:ext cx="574572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3962400" y="3200400"/>
            <a:ext cx="1752600" cy="457200"/>
          </a:xfrm>
          <a:prstGeom prst="bevel">
            <a:avLst>
              <a:gd name="adj" fmla="val 282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1200" y="3200400"/>
            <a:ext cx="5334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9" name="Bevel 18"/>
          <p:cNvSpPr/>
          <p:nvPr/>
        </p:nvSpPr>
        <p:spPr>
          <a:xfrm>
            <a:off x="6477000" y="3200400"/>
            <a:ext cx="2057400" cy="457200"/>
          </a:xfrm>
          <a:prstGeom prst="bevel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চার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Bevel 19"/>
          <p:cNvSpPr/>
          <p:nvPr/>
        </p:nvSpPr>
        <p:spPr>
          <a:xfrm>
            <a:off x="533400" y="3886200"/>
            <a:ext cx="5791200" cy="53340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 ভিটামিনের অভাবে শিশুদের রিকেটস রোগ হয় ?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1055" y="4572000"/>
            <a:ext cx="615745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Bevel 21"/>
          <p:cNvSpPr/>
          <p:nvPr/>
        </p:nvSpPr>
        <p:spPr>
          <a:xfrm>
            <a:off x="1122414" y="4648200"/>
            <a:ext cx="1946172" cy="38100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এ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65372" y="4708422"/>
            <a:ext cx="762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Bevel 23"/>
          <p:cNvSpPr/>
          <p:nvPr/>
        </p:nvSpPr>
        <p:spPr>
          <a:xfrm>
            <a:off x="3962400" y="4671551"/>
            <a:ext cx="1828800" cy="38100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সি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50975" y="4671551"/>
            <a:ext cx="6858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r>
              <a:rPr lang="bn-BD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Bevel 25"/>
          <p:cNvSpPr/>
          <p:nvPr/>
        </p:nvSpPr>
        <p:spPr>
          <a:xfrm>
            <a:off x="6705600" y="4648200"/>
            <a:ext cx="2019300" cy="38100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ডি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Bevel 26"/>
          <p:cNvSpPr/>
          <p:nvPr/>
        </p:nvSpPr>
        <p:spPr>
          <a:xfrm>
            <a:off x="533400" y="5257800"/>
            <a:ext cx="6103375" cy="45720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এ -এর কাজ কি 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5748" y="5943600"/>
            <a:ext cx="518652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Bevel 28"/>
          <p:cNvSpPr/>
          <p:nvPr/>
        </p:nvSpPr>
        <p:spPr>
          <a:xfrm>
            <a:off x="914401" y="5943600"/>
            <a:ext cx="2154186" cy="53340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দৃষ্টিশক্তি  স্বাভাবিক রাখা 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200400" y="5943600"/>
            <a:ext cx="559516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Bevel 30"/>
          <p:cNvSpPr/>
          <p:nvPr/>
        </p:nvSpPr>
        <p:spPr>
          <a:xfrm>
            <a:off x="3794022" y="5943600"/>
            <a:ext cx="1940028" cy="53340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কোষ গঠন করা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791200" y="5943600"/>
            <a:ext cx="685800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3" name="Bevel 32"/>
          <p:cNvSpPr/>
          <p:nvPr/>
        </p:nvSpPr>
        <p:spPr>
          <a:xfrm>
            <a:off x="6636775" y="5943600"/>
            <a:ext cx="2050025" cy="53340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রক্ত জমাট বাঁধা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95748" y="1905000"/>
            <a:ext cx="671052" cy="48178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5748" y="3200400"/>
            <a:ext cx="741107" cy="4572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57900" y="4708422"/>
            <a:ext cx="647700" cy="3810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5748" y="5943600"/>
            <a:ext cx="518653" cy="533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67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" grpId="0" animBg="1"/>
      <p:bldP spid="6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9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95748"/>
            <a:ext cx="5029200" cy="9525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" y="4648200"/>
            <a:ext cx="7848600" cy="121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স্নেহ জাতীয় পদার্থে দ্রবনীয় ভিটামিনের উৎস লিখে আনবে ।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ACP\SHAREit\Pictures\khadho\amis\sorkora\blood\imageb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5720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CP\SHAREit\Pictures\khadho\amis\sorkora\blood\agniogiri\dori\ovibason\vitamin\vitamin-a\si\d\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7290" y="228600"/>
            <a:ext cx="4114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সবাইকে ধন্যবাদ </a:t>
            </a:r>
            <a:endParaRPr lang="en-US" sz="4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26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C:\Users\ACP\SHAREit\Pictures\khadho\amis\sorkora\ri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4004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P\SHAREit\Pictures\khadho\amis\sorkora\skr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048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533400"/>
            <a:ext cx="7315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নিচের চিত্র গুলো লক্ষ কর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800600"/>
            <a:ext cx="74676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এই রোগ গুলো কিসের অভাবে হয়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800600"/>
            <a:ext cx="74676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ভিটামিনের</a:t>
            </a:r>
            <a:r>
              <a:rPr lang="bn-BD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76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1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04800"/>
            <a:ext cx="4572000" cy="8025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আজকের পাঠ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53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1107358"/>
            <a:ext cx="5791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591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81000"/>
            <a:ext cx="670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এই পাঠ শেষে শিক্ষার্থীরা -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05972473"/>
              </p:ext>
            </p:extLst>
          </p:nvPr>
        </p:nvGraphicFramePr>
        <p:xfrm>
          <a:off x="457200" y="13716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951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2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381000" y="381000"/>
            <a:ext cx="8305800" cy="2209800"/>
          </a:xfrm>
          <a:prstGeom prst="hexagon">
            <a:avLst>
              <a:gd name="adj" fmla="val 4677"/>
              <a:gd name="vf" fmla="val 11547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খাদ্যের মধ্যে সামান্য মাত্রায় এক প্রকার জৈব পদার্থ আছে ,যা প্রানীর স্বাস্থ্য রক্ষার জন্য অতি প্রয়োজন । এই প্রয়োজনীয় জৈব পদার্থ গুলিকে খাদ্যপ্রান বা ভিটামিন বলে ।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ACP\SHAREit\Pictures\khadho\amis\sorkora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27056"/>
            <a:ext cx="54102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881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048000" y="1219200"/>
            <a:ext cx="3200400" cy="1028700"/>
          </a:xfrm>
          <a:prstGeom prst="bevel">
            <a:avLst>
              <a:gd name="adj" fmla="val 215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ভিটামিনের প্রকার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5800" y="2287229"/>
            <a:ext cx="0" cy="80010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3200400"/>
            <a:ext cx="6172200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43000" y="3200400"/>
            <a:ext cx="0" cy="53340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15200" y="3200400"/>
            <a:ext cx="0" cy="53340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evel 14"/>
          <p:cNvSpPr/>
          <p:nvPr/>
        </p:nvSpPr>
        <p:spPr>
          <a:xfrm>
            <a:off x="76200" y="3733800"/>
            <a:ext cx="3733800" cy="2209800"/>
          </a:xfrm>
          <a:prstGeom prst="bevel">
            <a:avLst>
              <a:gd name="adj" fmla="val 515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স্নেহ জাতীয় পদার্থে দ্রবণীয় ভিটামিন যেমনঃ এ,ডি,ই এবং কে ।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5181600" y="3733800"/>
            <a:ext cx="3810000" cy="2057400"/>
          </a:xfrm>
          <a:prstGeom prst="bevel">
            <a:avLst>
              <a:gd name="adj" fmla="val 461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পানিতে দ্রবণীয় ভিটামিন যেমনঃ ভিটামিন বি কমপ্লেক্স এবং সি ।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64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1752600" y="457200"/>
            <a:ext cx="4953000" cy="1219200"/>
          </a:xfrm>
          <a:prstGeom prst="pent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একক কাজ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ACP\SHAREit\Pictures\khadho\amis\sorkora\blood\agniogiri\dori\ovibason\ek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4495800"/>
            <a:ext cx="4953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কাকে বলে ।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26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P\SHAREit\Pictures\khadho\amis\sorkora\blood\agniogiri\dori\ovibason\vitamin\vitamin-a\macher 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015794"/>
            <a:ext cx="1676399" cy="13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P\SHAREit\Pictures\khadho\amis\sorkora\blood\agniogiri\dori\ovibason\vitamin\vitamin-a\l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003503"/>
            <a:ext cx="1676400" cy="139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P\SHAREit\Pictures\khadho\amis\sorkora\blood\agniogiri\dori\ovibason\vitamin\vitamin-a\pui s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03" y="998588"/>
            <a:ext cx="1524000" cy="127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P\SHAREit\Pictures\khadho\amis\sorkora\blood\agniogiri\dori\ovibason\vitamin\vitamin-a\pl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124200"/>
            <a:ext cx="1981200" cy="146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CP\SHAREit\Pictures\khadho\amis\sorkora\blood\agniogiri\dori\ovibason\vitamin\vitamin-a\tome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72" y="3124200"/>
            <a:ext cx="1514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CP\SHAREit\Pictures\khadho\amis\sorkora\blood\agniogiri\dori\ovibason\vitamin\vitamin-a\g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46319"/>
            <a:ext cx="1752600" cy="149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CP\SHAREit\Pictures\khadho\amis\sorkora\blood\agniogiri\dori\ovibason\vitamin\vitamin-a\m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50" y="998588"/>
            <a:ext cx="13800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CP\SHAREit\Pictures\khadho\amis\sorkora\blood\agniogiri\dori\ovibason\vitamin\vitamin-a\pep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4" y="3163067"/>
            <a:ext cx="13287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CP\SHAREit\Pictures\khadho\amis\sorkora\blood\agniogiri\dori\ovibason\vitamin\vitamin-a\a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68" y="3039242"/>
            <a:ext cx="16764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CP\SHAREit\Pictures\khadho\amis\sorkora\blood\agniogiri\dori\ovibason\vitamin\vitamin-a\k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85" y="998588"/>
            <a:ext cx="182941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CP\SHAREit\Pictures\khadho\amis\sorkora\blood\agniogiri\dori\ovibason\vitamin\vitamin-a\mola mach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105400"/>
            <a:ext cx="2164171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ACP\SHAREit\Pictures\khadho\amis\sorkora\blood\agniogiri\dori\ovibason\vitamin\vitamin-a\fish-rohtee-cotio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452" b="28711"/>
          <a:stretch/>
        </p:blipFill>
        <p:spPr bwMode="auto">
          <a:xfrm>
            <a:off x="2918108" y="5248275"/>
            <a:ext cx="31199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1" y="152400"/>
            <a:ext cx="5628968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ভিটামিন – এ  যুক্ত খাবার 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051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469</Words>
  <Application>Microsoft Office PowerPoint</Application>
  <PresentationFormat>On-screen Show (4:3)</PresentationFormat>
  <Paragraphs>116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ACP</dc:creator>
  <cp:lastModifiedBy>ACP</cp:lastModifiedBy>
  <cp:revision>133</cp:revision>
  <dcterms:created xsi:type="dcterms:W3CDTF">2017-01-03T05:41:07Z</dcterms:created>
  <dcterms:modified xsi:type="dcterms:W3CDTF">2017-01-16T11:12:57Z</dcterms:modified>
</cp:coreProperties>
</file>